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media/image1.jpeg" ContentType="image/jpeg"/>
  <Override PartName="/ppt/media/image2.png" ContentType="image/png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828800" y="1400040"/>
            <a:ext cx="7314840" cy="58068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1828800" y="2133720"/>
            <a:ext cx="7162560" cy="1926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1828800" y="4242960"/>
            <a:ext cx="7162560" cy="1926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828800" y="1400040"/>
            <a:ext cx="7314840" cy="58068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1828800" y="2133720"/>
            <a:ext cx="3495240" cy="1926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5499360" y="2133720"/>
            <a:ext cx="3495240" cy="1926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5499360" y="4242960"/>
            <a:ext cx="3495240" cy="1926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1828800" y="4242960"/>
            <a:ext cx="3495240" cy="1926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828800" y="1400040"/>
            <a:ext cx="7314840" cy="58068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1828800" y="2133720"/>
            <a:ext cx="2306160" cy="1926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250520" y="2133720"/>
            <a:ext cx="2306160" cy="1926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body"/>
          </p:nvPr>
        </p:nvSpPr>
        <p:spPr>
          <a:xfrm>
            <a:off x="6672600" y="2133720"/>
            <a:ext cx="2306160" cy="1926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body"/>
          </p:nvPr>
        </p:nvSpPr>
        <p:spPr>
          <a:xfrm>
            <a:off x="6672600" y="4242960"/>
            <a:ext cx="2306160" cy="1926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  <p:sp>
        <p:nvSpPr>
          <p:cNvPr id="49" name="PlaceHolder 6"/>
          <p:cNvSpPr>
            <a:spLocks noGrp="1"/>
          </p:cNvSpPr>
          <p:nvPr>
            <p:ph type="body"/>
          </p:nvPr>
        </p:nvSpPr>
        <p:spPr>
          <a:xfrm>
            <a:off x="4250520" y="4242960"/>
            <a:ext cx="2306160" cy="1926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  <p:sp>
        <p:nvSpPr>
          <p:cNvPr id="50" name="PlaceHolder 7"/>
          <p:cNvSpPr>
            <a:spLocks noGrp="1"/>
          </p:cNvSpPr>
          <p:nvPr>
            <p:ph type="body"/>
          </p:nvPr>
        </p:nvSpPr>
        <p:spPr>
          <a:xfrm>
            <a:off x="1828800" y="4242960"/>
            <a:ext cx="2306160" cy="1926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828800" y="1400040"/>
            <a:ext cx="7314840" cy="58068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1828800" y="2133720"/>
            <a:ext cx="7162560" cy="403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828800" y="1400040"/>
            <a:ext cx="7314840" cy="58068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1828800" y="2133720"/>
            <a:ext cx="7162560" cy="403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828800" y="1400040"/>
            <a:ext cx="7314840" cy="58068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1828800" y="2133720"/>
            <a:ext cx="3495240" cy="403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499360" y="2133720"/>
            <a:ext cx="3495240" cy="403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828800" y="1400040"/>
            <a:ext cx="7314840" cy="58068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subTitle"/>
          </p:nvPr>
        </p:nvSpPr>
        <p:spPr>
          <a:xfrm>
            <a:off x="1828800" y="1400040"/>
            <a:ext cx="7314840" cy="2693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828800" y="1400040"/>
            <a:ext cx="7314840" cy="58068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1828800" y="2133720"/>
            <a:ext cx="3495240" cy="1926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1828800" y="4242960"/>
            <a:ext cx="3495240" cy="1926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5499360" y="2133720"/>
            <a:ext cx="3495240" cy="403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828800" y="1400040"/>
            <a:ext cx="7314840" cy="58068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1828800" y="2133720"/>
            <a:ext cx="3495240" cy="403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499360" y="2133720"/>
            <a:ext cx="3495240" cy="1926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499360" y="4242960"/>
            <a:ext cx="3495240" cy="1926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828800" y="1400040"/>
            <a:ext cx="7314840" cy="58068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1828800" y="2133720"/>
            <a:ext cx="3495240" cy="1926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499360" y="2133720"/>
            <a:ext cx="3495240" cy="1926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1828800" y="4242960"/>
            <a:ext cx="7162560" cy="1926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Picture 20" descr=""/>
          <p:cNvPicPr/>
          <p:nvPr/>
        </p:nvPicPr>
        <p:blipFill>
          <a:blip r:embed="rId2"/>
          <a:stretch/>
        </p:blipFill>
        <p:spPr>
          <a:xfrm>
            <a:off x="0" y="0"/>
            <a:ext cx="9143640" cy="5128920"/>
          </a:xfrm>
          <a:prstGeom prst="rect">
            <a:avLst/>
          </a:prstGeom>
          <a:ln>
            <a:noFill/>
          </a:ln>
        </p:spPr>
      </p:pic>
      <p:sp>
        <p:nvSpPr>
          <p:cNvPr id="1" name="CustomShape 1"/>
          <p:cNvSpPr/>
          <p:nvPr/>
        </p:nvSpPr>
        <p:spPr>
          <a:xfrm>
            <a:off x="1295280" y="1752480"/>
            <a:ext cx="7848360" cy="3504960"/>
          </a:xfrm>
          <a:prstGeom prst="rect">
            <a:avLst/>
          </a:prstGeom>
          <a:solidFill>
            <a:schemeClr val="bg1"/>
          </a:solidFill>
          <a:ln w="9360">
            <a:solidFill>
              <a:schemeClr val="bg1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CustomShape 2"/>
          <p:cNvSpPr/>
          <p:nvPr/>
        </p:nvSpPr>
        <p:spPr>
          <a:xfrm>
            <a:off x="0" y="6613560"/>
            <a:ext cx="9143640" cy="24264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r>
              <a:rPr b="1" lang="es-ES" sz="1000" spc="-1" strike="noStrike">
                <a:solidFill>
                  <a:srgbClr val="ffffff"/>
                </a:solidFill>
                <a:latin typeface="Arial"/>
              </a:rPr>
              <a:t>www.company.com</a:t>
            </a:r>
            <a:endParaRPr b="0" lang="es-ES" sz="1000" spc="-1" strike="noStrike">
              <a:latin typeface="Arial"/>
            </a:endParaRPr>
          </a:p>
        </p:txBody>
      </p:sp>
      <p:sp>
        <p:nvSpPr>
          <p:cNvPr id="3" name="CustomShape 3"/>
          <p:cNvSpPr/>
          <p:nvPr/>
        </p:nvSpPr>
        <p:spPr>
          <a:xfrm>
            <a:off x="1433520" y="6159600"/>
            <a:ext cx="64800" cy="64800"/>
          </a:xfrm>
          <a:prstGeom prst="ellipse">
            <a:avLst/>
          </a:prstGeom>
          <a:solidFill>
            <a:srgbClr val="bdd2f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CustomShape 4"/>
          <p:cNvSpPr/>
          <p:nvPr/>
        </p:nvSpPr>
        <p:spPr>
          <a:xfrm>
            <a:off x="2193840" y="6159600"/>
            <a:ext cx="64800" cy="64800"/>
          </a:xfrm>
          <a:prstGeom prst="ellipse">
            <a:avLst/>
          </a:prstGeom>
          <a:solidFill>
            <a:srgbClr val="bdd2f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CustomShape 5"/>
          <p:cNvSpPr/>
          <p:nvPr/>
        </p:nvSpPr>
        <p:spPr>
          <a:xfrm>
            <a:off x="2954160" y="6159600"/>
            <a:ext cx="64800" cy="64800"/>
          </a:xfrm>
          <a:prstGeom prst="ellipse">
            <a:avLst/>
          </a:prstGeom>
          <a:solidFill>
            <a:srgbClr val="bdd2f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" name="CustomShape 6"/>
          <p:cNvSpPr/>
          <p:nvPr/>
        </p:nvSpPr>
        <p:spPr>
          <a:xfrm>
            <a:off x="3714840" y="6159600"/>
            <a:ext cx="64800" cy="64800"/>
          </a:xfrm>
          <a:prstGeom prst="ellipse">
            <a:avLst/>
          </a:prstGeom>
          <a:solidFill>
            <a:srgbClr val="bdd2f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" name="CustomShape 7"/>
          <p:cNvSpPr/>
          <p:nvPr/>
        </p:nvSpPr>
        <p:spPr>
          <a:xfrm>
            <a:off x="4475160" y="6159600"/>
            <a:ext cx="64800" cy="64800"/>
          </a:xfrm>
          <a:prstGeom prst="ellipse">
            <a:avLst/>
          </a:prstGeom>
          <a:solidFill>
            <a:srgbClr val="bdd2f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" name="CustomShape 8"/>
          <p:cNvSpPr/>
          <p:nvPr/>
        </p:nvSpPr>
        <p:spPr>
          <a:xfrm>
            <a:off x="5237280" y="6159600"/>
            <a:ext cx="64800" cy="64800"/>
          </a:xfrm>
          <a:prstGeom prst="ellipse">
            <a:avLst/>
          </a:prstGeom>
          <a:solidFill>
            <a:srgbClr val="bdd2f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" name="CustomShape 9"/>
          <p:cNvSpPr/>
          <p:nvPr/>
        </p:nvSpPr>
        <p:spPr>
          <a:xfrm>
            <a:off x="5997600" y="6159600"/>
            <a:ext cx="64800" cy="64800"/>
          </a:xfrm>
          <a:prstGeom prst="ellipse">
            <a:avLst/>
          </a:prstGeom>
          <a:solidFill>
            <a:srgbClr val="bdd2f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" name="CustomShape 10"/>
          <p:cNvSpPr/>
          <p:nvPr/>
        </p:nvSpPr>
        <p:spPr>
          <a:xfrm>
            <a:off x="6757920" y="6159600"/>
            <a:ext cx="64800" cy="64800"/>
          </a:xfrm>
          <a:prstGeom prst="ellipse">
            <a:avLst/>
          </a:prstGeom>
          <a:solidFill>
            <a:srgbClr val="bdd2f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" name="CustomShape 11"/>
          <p:cNvSpPr/>
          <p:nvPr/>
        </p:nvSpPr>
        <p:spPr>
          <a:xfrm>
            <a:off x="7518240" y="6159600"/>
            <a:ext cx="64800" cy="64800"/>
          </a:xfrm>
          <a:prstGeom prst="ellipse">
            <a:avLst/>
          </a:prstGeom>
          <a:solidFill>
            <a:srgbClr val="bdd2f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" name="CustomShape 12"/>
          <p:cNvSpPr/>
          <p:nvPr/>
        </p:nvSpPr>
        <p:spPr>
          <a:xfrm>
            <a:off x="8280360" y="6159600"/>
            <a:ext cx="64800" cy="64800"/>
          </a:xfrm>
          <a:prstGeom prst="ellipse">
            <a:avLst/>
          </a:prstGeom>
          <a:solidFill>
            <a:srgbClr val="bdd2f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" name="PlaceHolder 13"/>
          <p:cNvSpPr>
            <a:spLocks noGrp="1"/>
          </p:cNvSpPr>
          <p:nvPr>
            <p:ph type="title"/>
          </p:nvPr>
        </p:nvSpPr>
        <p:spPr>
          <a:xfrm>
            <a:off x="1828800" y="1400040"/>
            <a:ext cx="7314840" cy="580680"/>
          </a:xfrm>
          <a:prstGeom prst="rect">
            <a:avLst/>
          </a:prstGeom>
        </p:spPr>
        <p:txBody>
          <a:bodyPr lIns="198000" anchor="ctr"/>
          <a:p>
            <a:pPr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Arial"/>
              </a:rPr>
              <a:t>Click to edit Master title style</a:t>
            </a:r>
            <a:endParaRPr b="0" lang="fr-FR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" name="PlaceHolder 14"/>
          <p:cNvSpPr>
            <a:spLocks noGrp="1"/>
          </p:cNvSpPr>
          <p:nvPr>
            <p:ph type="body"/>
          </p:nvPr>
        </p:nvSpPr>
        <p:spPr>
          <a:xfrm>
            <a:off x="1828800" y="2133720"/>
            <a:ext cx="7162560" cy="4038120"/>
          </a:xfrm>
          <a:prstGeom prst="rect">
            <a:avLst/>
          </a:prstGeom>
        </p:spPr>
        <p:txBody>
          <a:bodyPr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Click to edit Master text styles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b4cce2"/>
              </a:buClr>
              <a:buFont typeface="Symbol" charset="2"/>
              <a:buChar char=""/>
            </a:pPr>
            <a:r>
              <a:rPr b="0" lang="fr-FR" sz="2000" spc="-1" strike="noStrike">
                <a:solidFill>
                  <a:srgbClr val="183883"/>
                </a:solidFill>
                <a:latin typeface="Arial"/>
              </a:rPr>
              <a:t>Second level</a:t>
            </a:r>
            <a:endParaRPr b="0" lang="fr-FR" sz="2000" spc="-1" strike="noStrike">
              <a:solidFill>
                <a:srgbClr val="183883"/>
              </a:solidFill>
              <a:latin typeface="Arial"/>
            </a:endParaRPr>
          </a:p>
          <a:p>
            <a:pPr lvl="2" marL="1143000" indent="-228240">
              <a:lnSpc>
                <a:spcPct val="100000"/>
              </a:lnSpc>
              <a:spcBef>
                <a:spcPts val="360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1800" spc="-1" strike="noStrike">
                <a:solidFill>
                  <a:srgbClr val="183883"/>
                </a:solidFill>
                <a:latin typeface="Arial"/>
              </a:rPr>
              <a:t>Third level</a:t>
            </a:r>
            <a:endParaRPr b="0" lang="fr-FR" sz="1800" spc="-1" strike="noStrike">
              <a:solidFill>
                <a:srgbClr val="183883"/>
              </a:solidFill>
              <a:latin typeface="Arial"/>
            </a:endParaRPr>
          </a:p>
          <a:p>
            <a:pPr lvl="3" marL="1600200" indent="-228240">
              <a:lnSpc>
                <a:spcPct val="100000"/>
              </a:lnSpc>
              <a:spcBef>
                <a:spcPts val="320"/>
              </a:spcBef>
              <a:buClr>
                <a:srgbClr val="b4cce2"/>
              </a:buClr>
              <a:buFont typeface="Symbol" charset="2"/>
              <a:buChar char=""/>
            </a:pPr>
            <a:r>
              <a:rPr b="0" lang="fr-FR" sz="1600" spc="-1" strike="noStrike">
                <a:solidFill>
                  <a:srgbClr val="183883"/>
                </a:solidFill>
                <a:latin typeface="Arial"/>
              </a:rPr>
              <a:t>Fourth level</a:t>
            </a:r>
            <a:endParaRPr b="0" lang="fr-FR" sz="1600" spc="-1" strike="noStrike">
              <a:solidFill>
                <a:srgbClr val="183883"/>
              </a:solidFill>
              <a:latin typeface="Arial"/>
            </a:endParaRPr>
          </a:p>
          <a:p>
            <a:pPr lvl="4" marL="2057400" indent="-228240">
              <a:lnSpc>
                <a:spcPct val="100000"/>
              </a:lnSpc>
              <a:spcBef>
                <a:spcPts val="320"/>
              </a:spcBef>
              <a:buClr>
                <a:srgbClr val="b4cce2"/>
              </a:buClr>
              <a:buFont typeface="StarSymbol"/>
              <a:buChar char="»"/>
            </a:pPr>
            <a:r>
              <a:rPr b="0" lang="fr-FR" sz="1600" spc="-1" strike="noStrike">
                <a:solidFill>
                  <a:srgbClr val="183883"/>
                </a:solidFill>
                <a:latin typeface="Arial"/>
              </a:rPr>
              <a:t>Fifth level</a:t>
            </a:r>
            <a:endParaRPr b="0" lang="fr-FR" sz="1600" spc="-1" strike="noStrike">
              <a:solidFill>
                <a:srgbClr val="183883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hyperlink" Target="http://tomasgarciaazcarate.eu/" TargetMode="External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Shape 1"/>
          <p:cNvSpPr txBox="1"/>
          <p:nvPr/>
        </p:nvSpPr>
        <p:spPr>
          <a:xfrm>
            <a:off x="0" y="0"/>
            <a:ext cx="9143640" cy="14724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txBody>
          <a:bodyPr lIns="198000" anchor="ctr"/>
          <a:p>
            <a:endParaRPr b="0" lang="fr-FR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" name="TextShape 2"/>
          <p:cNvSpPr txBox="1"/>
          <p:nvPr/>
        </p:nvSpPr>
        <p:spPr>
          <a:xfrm>
            <a:off x="1828800" y="2133720"/>
            <a:ext cx="7162560" cy="40381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b="1" lang="fr-FR" sz="2400" spc="-1" strike="noStrike">
                <a:solidFill>
                  <a:srgbClr val="183883"/>
                </a:solidFill>
                <a:latin typeface="Arial"/>
              </a:rPr>
              <a:t>Fundación ORONA Fundazioa (Hernani)</a:t>
            </a:r>
            <a:br/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12 de enero 2018</a:t>
            </a:r>
            <a:br/>
            <a:br/>
            <a:r>
              <a:rPr b="1" lang="fr-FR" sz="4000" spc="-1" strike="noStrike">
                <a:solidFill>
                  <a:srgbClr val="183883"/>
                </a:solidFill>
                <a:latin typeface="Arial"/>
              </a:rPr>
              <a:t>Claves para una Reforma de la PAC post 2020</a:t>
            </a:r>
            <a:br/>
            <a:br/>
            <a:br/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Tomás García Azcárate</a:t>
            </a:r>
            <a:br/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Investigador del Instituto de Economía, Geografía y Demografía (IEGD-CSIC)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  <p:pic>
        <p:nvPicPr>
          <p:cNvPr id="53" name="Picture 2" descr=""/>
          <p:cNvPicPr/>
          <p:nvPr/>
        </p:nvPicPr>
        <p:blipFill>
          <a:blip r:embed="rId1"/>
          <a:stretch/>
        </p:blipFill>
        <p:spPr>
          <a:xfrm>
            <a:off x="0" y="0"/>
            <a:ext cx="9143640" cy="14634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Shape 1"/>
          <p:cNvSpPr txBox="1"/>
          <p:nvPr/>
        </p:nvSpPr>
        <p:spPr>
          <a:xfrm>
            <a:off x="1828800" y="1400040"/>
            <a:ext cx="7314840" cy="58068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txBody>
          <a:bodyPr lIns="198000" anchor="ctr"/>
          <a:p>
            <a:pPr algn="ctr"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Arial"/>
              </a:rPr>
              <a:t>Más diferencia de tratamiento </a:t>
            </a:r>
            <a:endParaRPr b="0" lang="fr-FR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1" name="TextShape 2"/>
          <p:cNvSpPr txBox="1"/>
          <p:nvPr/>
        </p:nvSpPr>
        <p:spPr>
          <a:xfrm>
            <a:off x="1828800" y="2133720"/>
            <a:ext cx="7162560" cy="40381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Ya existen hoy en día: ayudas directas o acopladas distintas, exigencias distintas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Jurídicamente, no hay distorsión de competencia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Importante debate: ¿Dónde en Bruselas dice “Estados miembros”, en Madrid debe decir “Comunidades Autónomas”? ¿Cómo compaginar eficacia con coherencia?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Shape 1"/>
          <p:cNvSpPr txBox="1"/>
          <p:nvPr/>
        </p:nvSpPr>
        <p:spPr>
          <a:xfrm>
            <a:off x="1828800" y="1400040"/>
            <a:ext cx="7314840" cy="58068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txBody>
          <a:bodyPr lIns="198000" anchor="ctr"/>
          <a:p>
            <a:pPr algn="ctr"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Arial"/>
              </a:rPr>
              <a:t>Un cambio completo de roles</a:t>
            </a:r>
            <a:endParaRPr b="0" lang="fr-FR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3" name="TextShape 2"/>
          <p:cNvSpPr txBox="1"/>
          <p:nvPr/>
        </p:nvSpPr>
        <p:spPr>
          <a:xfrm>
            <a:off x="1828800" y="2133720"/>
            <a:ext cx="7162560" cy="40381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Una reforma de esta características implica un cambio completo de roles para la Comisión, para Madrid y para las Comunidades Autónomas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Esto es imposible para el periodo 2020-2027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Lo más probable es que entre en vigor en 2027 (o 2030) y que las perspectivas actuales sean de transición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Shape 1"/>
          <p:cNvSpPr txBox="1"/>
          <p:nvPr/>
        </p:nvSpPr>
        <p:spPr>
          <a:xfrm>
            <a:off x="1828800" y="1400040"/>
            <a:ext cx="7314840" cy="58068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txBody>
          <a:bodyPr lIns="198000" anchor="ctr"/>
          <a:p>
            <a:pPr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Arial"/>
              </a:rPr>
              <a:t>Para seguir en contacto…</a:t>
            </a:r>
            <a:endParaRPr b="0" lang="fr-FR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5" name="TextShape 2"/>
          <p:cNvSpPr txBox="1"/>
          <p:nvPr/>
        </p:nvSpPr>
        <p:spPr>
          <a:xfrm>
            <a:off x="1828800" y="2133720"/>
            <a:ext cx="7162560" cy="40381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  <a:spcBef>
                <a:spcPts val="479"/>
              </a:spcBef>
            </a:pP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Mi página web: </a:t>
            </a:r>
            <a:r>
              <a:rPr b="0" lang="fr-FR" sz="2400" spc="-1" strike="noStrike" u="sng">
                <a:solidFill>
                  <a:srgbClr val="365b91"/>
                </a:solidFill>
                <a:uFillTx/>
                <a:latin typeface="Arial"/>
                <a:hlinkClick r:id="rId1"/>
              </a:rPr>
              <a:t>http://tomasgarciaazcarate.com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Twitter:  Tgarciaazcarate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LinkedIn: Tomas Garcia Azcarate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Facebook: Tomas Garcia Azcarate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Shape 1"/>
          <p:cNvSpPr txBox="1"/>
          <p:nvPr/>
        </p:nvSpPr>
        <p:spPr>
          <a:xfrm>
            <a:off x="1307520" y="6120"/>
            <a:ext cx="7561800" cy="112752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txBody>
          <a:bodyPr lIns="198000" anchor="ctr"/>
          <a:p>
            <a:pPr algn="ctr"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Arial"/>
              </a:rPr>
              <a:t>La era de la incertidumbre</a:t>
            </a:r>
            <a:endParaRPr b="0" lang="fr-FR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5" name="TextShape 2"/>
          <p:cNvSpPr txBox="1"/>
          <p:nvPr/>
        </p:nvSpPr>
        <p:spPr>
          <a:xfrm>
            <a:off x="1828800" y="1325880"/>
            <a:ext cx="7162560" cy="48459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Llevo siguiendo los temas europeos y la PAC desde el año 1978. Jamás he vivido un periodo de tanta incertidumbre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Brexit  y sus consecuencias presupuestarias, próximas perspectivas financieras, crisis del proyecto político europeo y euroescepticismo; ruptura social como consecuencia de la crisis económica; descredito de las élites políticas y sociales; terrorismo fundamentalista; crisis migratorias. tensiones con la Rusia de Putín; Trump, Corea del Norte... 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Y tenemos un campo que se vacía…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Shape 1"/>
          <p:cNvSpPr txBox="1"/>
          <p:nvPr/>
        </p:nvSpPr>
        <p:spPr>
          <a:xfrm>
            <a:off x="1676520" y="129240"/>
            <a:ext cx="7314840" cy="58068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txBody>
          <a:bodyPr lIns="198000" anchor="ctr"/>
          <a:p>
            <a:pPr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Arial"/>
              </a:rPr>
              <a:t>Un calendario que no ayuda I</a:t>
            </a:r>
            <a:endParaRPr b="0" lang="fr-FR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7" name="TextShape 2"/>
          <p:cNvSpPr txBox="1"/>
          <p:nvPr/>
        </p:nvSpPr>
        <p:spPr>
          <a:xfrm>
            <a:off x="1828800" y="1024200"/>
            <a:ext cx="7162560" cy="514764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  <a:spcBef>
                <a:spcPts val="479"/>
              </a:spcBef>
            </a:pP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2019: Brexit (Marzo); Elecciones al Parlamento europeo (junio) y último pleno hábil (mayo); Nombramiento de l nuevo Presidente de la Comisión (junio/julio) y ratificación por el Parlamento (septiembre); fin de la Comisión actual (diciembre)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2018:¨Propuesta de nuevas perspectivas financieras (mayo) y propuestas PAC (junio)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Shape 1"/>
          <p:cNvSpPr txBox="1"/>
          <p:nvPr/>
        </p:nvSpPr>
        <p:spPr>
          <a:xfrm>
            <a:off x="1676520" y="129240"/>
            <a:ext cx="7314840" cy="58068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txBody>
          <a:bodyPr lIns="198000" anchor="ctr"/>
          <a:p>
            <a:pPr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Arial"/>
              </a:rPr>
              <a:t>Un calendario que no ayuda II</a:t>
            </a:r>
            <a:endParaRPr b="0" lang="fr-FR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9" name="TextShape 2"/>
          <p:cNvSpPr txBox="1"/>
          <p:nvPr/>
        </p:nvSpPr>
        <p:spPr>
          <a:xfrm>
            <a:off x="1828800" y="1024200"/>
            <a:ext cx="7162560" cy="514764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  <a:spcBef>
                <a:spcPts val="479"/>
              </a:spcBef>
            </a:pP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No da tiempo a una gran discusión para cambio profundos =&gt; Gran protagonismo de los jefes de Estado y de gobierno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Probable retraso de las grandes discusiones y cambios no relacionados con el presupuesto para una revisión a medio plazo 2022/23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Shape 1"/>
          <p:cNvSpPr txBox="1"/>
          <p:nvPr/>
        </p:nvSpPr>
        <p:spPr>
          <a:xfrm>
            <a:off x="1828800" y="0"/>
            <a:ext cx="7314840" cy="154512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txBody>
          <a:bodyPr lIns="198000" anchor="ctr"/>
          <a:p>
            <a:pPr algn="ctr"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Arial"/>
              </a:rPr>
              <a:t>Lo que no dice la Comunicación de la Comisión del 29 de noviembre 2018 (I)</a:t>
            </a:r>
            <a:endParaRPr b="0" lang="fr-FR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" name="TextShape 2"/>
          <p:cNvSpPr txBox="1"/>
          <p:nvPr/>
        </p:nvSpPr>
        <p:spPr>
          <a:xfrm>
            <a:off x="1828800" y="1161360"/>
            <a:ext cx="7162560" cy="524844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  <a:spcBef>
                <a:spcPts val="479"/>
              </a:spcBef>
            </a:pP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Va a haber una reducción del presupuesto agrario en términos  monetarios: Brexit; nuevas prioridades; insuficiente (si algún) dinero fresco de los Estados miembros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Este recorte se deberá gestionar sin grandes cambios en los instrumentos: serán necesarios ahorros en los Estados miembros y/o cofinanciación pública o privada.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Shape 1"/>
          <p:cNvSpPr txBox="1"/>
          <p:nvPr/>
        </p:nvSpPr>
        <p:spPr>
          <a:xfrm>
            <a:off x="1828800" y="0"/>
            <a:ext cx="7314840" cy="16182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txBody>
          <a:bodyPr lIns="198000" anchor="ctr"/>
          <a:p>
            <a:pPr algn="ctr"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Arial"/>
              </a:rPr>
              <a:t>Lo que no dice la La Comunicación de la Comisión del 29 de noviembre 2018 (II)</a:t>
            </a:r>
            <a:endParaRPr b="0" lang="fr-FR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3" name="TextShape 2"/>
          <p:cNvSpPr txBox="1"/>
          <p:nvPr/>
        </p:nvSpPr>
        <p:spPr>
          <a:xfrm>
            <a:off x="1828800" y="1517760"/>
            <a:ext cx="7162560" cy="489168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  <a:spcBef>
                <a:spcPts val="479"/>
              </a:spcBef>
            </a:pP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Distintos mecanismos posibles: 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Recorte seco o modulación; Limite por explotación; Eliminar pequeños perceptores; gricultores activos, genuinos o profesionales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Cofinanciación clásica, frutas y hortalizas o frutos secos… 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Condicionalidad reforzada, sobre todo medioambiental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Previsible: una lista de medios posibles y libertad al Estado miembro para combinarlos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Shape 1"/>
          <p:cNvSpPr txBox="1"/>
          <p:nvPr/>
        </p:nvSpPr>
        <p:spPr>
          <a:xfrm>
            <a:off x="1828800" y="0"/>
            <a:ext cx="7314840" cy="16182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txBody>
          <a:bodyPr lIns="198000" anchor="ctr"/>
          <a:p>
            <a:pPr algn="ctr"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Arial"/>
              </a:rPr>
              <a:t>Lo que dice la Comunicación de la Comisión del 29 de noviembre 2018 (I)</a:t>
            </a:r>
            <a:endParaRPr b="0" lang="fr-FR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" name="TextShape 2"/>
          <p:cNvSpPr txBox="1"/>
          <p:nvPr/>
        </p:nvSpPr>
        <p:spPr>
          <a:xfrm>
            <a:off x="1828800" y="1517760"/>
            <a:ext cx="7162560" cy="489168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  <a:spcBef>
                <a:spcPts val="479"/>
              </a:spcBef>
            </a:pP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La Unión establece los parámetros políticos  básicos: objetivos, medidas, requisitos básicos.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Los Estados  miembros  elaboran un “Plan estratégico” : coherencia entre los dos pilares de la PAC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Fusión entre eco-condicionalidad y greening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Gran flexibilidad pero exigencias de resultados. Implícito: reserva de eficacia.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Shape 1"/>
          <p:cNvSpPr txBox="1"/>
          <p:nvPr/>
        </p:nvSpPr>
        <p:spPr>
          <a:xfrm>
            <a:off x="1828800" y="0"/>
            <a:ext cx="7314840" cy="16182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txBody>
          <a:bodyPr lIns="198000" anchor="ctr"/>
          <a:p>
            <a:pPr algn="ctr"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Arial"/>
              </a:rPr>
              <a:t>Lo que dice la Comunicación de la Comisión del 29 de noviembre 2018 (II)</a:t>
            </a:r>
            <a:endParaRPr b="0" lang="fr-FR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7" name="TextShape 2"/>
          <p:cNvSpPr txBox="1"/>
          <p:nvPr/>
        </p:nvSpPr>
        <p:spPr>
          <a:xfrm>
            <a:off x="1828800" y="1517760"/>
            <a:ext cx="7162560" cy="489168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  <a:spcBef>
                <a:spcPts val="479"/>
              </a:spcBef>
            </a:pP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Prioridades no conflictivas: jóvenes, acceso a las nuevas tecnologías para todos, inversiones y negocios sostenibles…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Un gran énfasis en el medio ambiente: bioeconomía, economía circular, adaptación y mitigación del cambio climático; energías renovables, consumo sostenible de agua…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Shape 1"/>
          <p:cNvSpPr txBox="1"/>
          <p:nvPr/>
        </p:nvSpPr>
        <p:spPr>
          <a:xfrm>
            <a:off x="1828800" y="1400040"/>
            <a:ext cx="7314840" cy="58068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txBody>
          <a:bodyPr lIns="198000" anchor="ctr"/>
          <a:p>
            <a:pPr algn="ctr">
              <a:lnSpc>
                <a:spcPct val="100000"/>
              </a:lnSpc>
            </a:pPr>
            <a:r>
              <a:rPr b="0" lang="fr-FR" sz="3600" spc="-1" strike="noStrike">
                <a:solidFill>
                  <a:srgbClr val="ffffff"/>
                </a:solidFill>
                <a:latin typeface="Arial"/>
              </a:rPr>
              <a:t>Una lógica implacable</a:t>
            </a:r>
            <a:endParaRPr b="0" lang="fr-FR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9" name="TextShape 2"/>
          <p:cNvSpPr txBox="1"/>
          <p:nvPr/>
        </p:nvSpPr>
        <p:spPr>
          <a:xfrm>
            <a:off x="1828800" y="2133720"/>
            <a:ext cx="7162560" cy="40381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Menos medios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Nuevas obligaciones ligadas a las prioridades europeas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Más obligación de resultado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	</a:t>
            </a: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=&gt; más flexibilidad nacional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b4cce2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3883"/>
                </a:solidFill>
                <a:latin typeface="Arial"/>
              </a:rPr>
              <a:t>Ventaja: Más posibilidad de abordar los problemas reales: medidas diversas para unas agriculturas diversas</a:t>
            </a: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fr-FR" sz="2400" spc="-1" strike="noStrike">
              <a:solidFill>
                <a:srgbClr val="183883"/>
              </a:solidFill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1300</TotalTime>
  <Application>LibreOffice/5.4.2.2$Windows_X86_64 LibreOffice_project/22b09f6418e8c2d508a9eaf86b2399209b0990f4</Application>
  <Words>630</Words>
  <Paragraphs>57</Paragraphs>
  <Company>Presentation Magazine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2005-02-28T14:06:28Z</dcterms:created>
  <dc:creator>Presentation Magazine</dc:creator>
  <dc:description/>
  <dc:language>es-ES</dc:language>
  <cp:lastModifiedBy>CCHS</cp:lastModifiedBy>
  <cp:lastPrinted>2017-12-29T10:57:40Z</cp:lastPrinted>
  <dcterms:modified xsi:type="dcterms:W3CDTF">2017-12-29T11:34:36Z</dcterms:modified>
  <cp:revision>113</cp:revision>
  <dc:subject/>
  <dc:title>Corporate 2 Template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hecked by">
    <vt:lpwstr>Presentation Helper</vt:lpwstr>
  </property>
  <property fmtid="{D5CDD505-2E9C-101B-9397-08002B2CF9AE}" pid="4" name="Company">
    <vt:lpwstr>Presentation Magazine</vt:lpwstr>
  </property>
  <property fmtid="{D5CDD505-2E9C-101B-9397-08002B2CF9AE}" pid="5" name="HiddenSlides">
    <vt:i4>0</vt:i4>
  </property>
  <property fmtid="{D5CDD505-2E9C-101B-9397-08002B2CF9AE}" pid="6" name="HyperlinksChanged">
    <vt:bool>0</vt:bool>
  </property>
  <property fmtid="{D5CDD505-2E9C-101B-9397-08002B2CF9AE}" pid="7" name="LinksUpToDate">
    <vt:bool>0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Presentación en pantalla (4:3)</vt:lpwstr>
  </property>
  <property fmtid="{D5CDD505-2E9C-101B-9397-08002B2CF9AE}" pid="11" name="ScaleCrop">
    <vt:bool>0</vt:bool>
  </property>
  <property fmtid="{D5CDD505-2E9C-101B-9397-08002B2CF9AE}" pid="12" name="ShareDoc">
    <vt:bool>0</vt:bool>
  </property>
  <property fmtid="{D5CDD505-2E9C-101B-9397-08002B2CF9AE}" pid="13" name="Slides">
    <vt:i4>12</vt:i4>
  </property>
</Properties>
</file>